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6" r:id="rId3"/>
    <p:sldId id="257" r:id="rId4"/>
    <p:sldId id="259" r:id="rId5"/>
    <p:sldId id="260" r:id="rId6"/>
    <p:sldId id="262" r:id="rId7"/>
    <p:sldId id="261" r:id="rId8"/>
    <p:sldId id="264" r:id="rId9"/>
    <p:sldId id="265" r:id="rId10"/>
    <p:sldId id="277" r:id="rId11"/>
    <p:sldId id="280" r:id="rId12"/>
    <p:sldId id="284" r:id="rId13"/>
    <p:sldId id="281" r:id="rId14"/>
    <p:sldId id="282" r:id="rId15"/>
    <p:sldId id="285" r:id="rId16"/>
    <p:sldId id="279" r:id="rId17"/>
    <p:sldId id="27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158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C4CEEE86-6A17-4626-9C3E-C5821BCF1199}" type="datetimeFigureOut">
              <a:rPr lang="en-US" smtClean="0"/>
              <a:pPr/>
              <a:t>7/2/2024</a:t>
            </a:fld>
            <a:endParaRPr lang="en-IN"/>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IN"/>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78CEE39-F6C7-485F-A5BE-DAE12A8C68A2}"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C4CEEE86-6A17-4626-9C3E-C5821BCF1199}" type="datetimeFigureOut">
              <a:rPr lang="en-US" smtClean="0"/>
              <a:pPr/>
              <a:t>7/2/2024</a:t>
            </a:fld>
            <a:endParaRPr lang="en-IN"/>
          </a:p>
        </p:txBody>
      </p:sp>
      <p:sp>
        <p:nvSpPr>
          <p:cNvPr id="9" name="Slide Number Placeholder 8"/>
          <p:cNvSpPr>
            <a:spLocks noGrp="1"/>
          </p:cNvSpPr>
          <p:nvPr>
            <p:ph type="sldNum" sz="quarter" idx="15"/>
          </p:nvPr>
        </p:nvSpPr>
        <p:spPr/>
        <p:txBody>
          <a:bodyPr rtlCol="0"/>
          <a:lstStyle/>
          <a:p>
            <a:fld id="{D78CEE39-F6C7-485F-A5BE-DAE12A8C68A2}" type="slidenum">
              <a:rPr lang="en-IN" smtClean="0"/>
              <a:pPr/>
              <a:t>‹#›</a:t>
            </a:fld>
            <a:endParaRPr lang="en-IN"/>
          </a:p>
        </p:txBody>
      </p:sp>
      <p:sp>
        <p:nvSpPr>
          <p:cNvPr id="10" name="Footer Placeholder 9"/>
          <p:cNvSpPr>
            <a:spLocks noGrp="1"/>
          </p:cNvSpPr>
          <p:nvPr>
            <p:ph type="ftr" sz="quarter" idx="16"/>
          </p:nvPr>
        </p:nvSpPr>
        <p:spPr/>
        <p:txBody>
          <a:bodyPr rtlCol="0"/>
          <a:lstStyle/>
          <a:p>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4CEEE86-6A17-4626-9C3E-C5821BCF1199}" type="datetimeFigureOut">
              <a:rPr lang="en-US" smtClean="0"/>
              <a:pPr/>
              <a:t>7/2/2024</a:t>
            </a:fld>
            <a:endParaRPr lang="en-IN"/>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IN"/>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D78CEE39-F6C7-485F-A5BE-DAE12A8C68A2}"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4CEEE86-6A17-4626-9C3E-C5821BCF1199}" type="datetimeFigureOut">
              <a:rPr lang="en-US" smtClean="0"/>
              <a:pPr/>
              <a:t>7/2/2024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78CEE39-F6C7-485F-A5BE-DAE12A8C68A2}" type="slidenum">
              <a:rPr lang="en-IN" smtClean="0"/>
              <a:pPr/>
              <a:t>‹#›</a:t>
            </a:fld>
            <a:endParaRPr lang="en-IN"/>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C4CEEE86-6A17-4626-9C3E-C5821BCF1199}" type="datetimeFigureOut">
              <a:rPr lang="en-US" smtClean="0"/>
              <a:pPr/>
              <a:t>7/2/2024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78CEE39-F6C7-485F-A5BE-DAE12A8C68A2}" type="slidenum">
              <a:rPr lang="en-IN" smtClean="0"/>
              <a:pPr/>
              <a:t>‹#›</a:t>
            </a:fld>
            <a:endParaRPr lang="en-IN"/>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C4CEEE86-6A17-4626-9C3E-C5821BCF1199}" type="datetimeFigureOut">
              <a:rPr lang="en-US" smtClean="0"/>
              <a:pPr/>
              <a:t>7/2/2024</a:t>
            </a:fld>
            <a:endParaRPr lang="en-IN"/>
          </a:p>
        </p:txBody>
      </p:sp>
      <p:sp>
        <p:nvSpPr>
          <p:cNvPr id="7" name="Slide Number Placeholder 6"/>
          <p:cNvSpPr>
            <a:spLocks noGrp="1"/>
          </p:cNvSpPr>
          <p:nvPr>
            <p:ph type="sldNum" sz="quarter" idx="11"/>
          </p:nvPr>
        </p:nvSpPr>
        <p:spPr/>
        <p:txBody>
          <a:bodyPr rtlCol="0"/>
          <a:lstStyle/>
          <a:p>
            <a:fld id="{D78CEE39-F6C7-485F-A5BE-DAE12A8C68A2}" type="slidenum">
              <a:rPr lang="en-IN" smtClean="0"/>
              <a:pPr/>
              <a:t>‹#›</a:t>
            </a:fld>
            <a:endParaRPr lang="en-IN"/>
          </a:p>
        </p:txBody>
      </p:sp>
      <p:sp>
        <p:nvSpPr>
          <p:cNvPr id="8" name="Footer Placeholder 7"/>
          <p:cNvSpPr>
            <a:spLocks noGrp="1"/>
          </p:cNvSpPr>
          <p:nvPr>
            <p:ph type="ftr" sz="quarter" idx="12"/>
          </p:nvPr>
        </p:nvSpPr>
        <p:spPr/>
        <p:txBody>
          <a:bodyPr rtlCol="0"/>
          <a:lstStyle/>
          <a:p>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EEE86-6A17-4626-9C3E-C5821BCF1199}" type="datetimeFigureOut">
              <a:rPr lang="en-US" smtClean="0"/>
              <a:pPr/>
              <a:t>7/2/2024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78CEE39-F6C7-485F-A5BE-DAE12A8C68A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C4CEEE86-6A17-4626-9C3E-C5821BCF1199}" type="datetimeFigureOut">
              <a:rPr lang="en-US" smtClean="0"/>
              <a:pPr/>
              <a:t>7/2/2024</a:t>
            </a:fld>
            <a:endParaRPr lang="en-IN"/>
          </a:p>
        </p:txBody>
      </p:sp>
      <p:sp>
        <p:nvSpPr>
          <p:cNvPr id="22" name="Slide Number Placeholder 21"/>
          <p:cNvSpPr>
            <a:spLocks noGrp="1"/>
          </p:cNvSpPr>
          <p:nvPr>
            <p:ph type="sldNum" sz="quarter" idx="15"/>
          </p:nvPr>
        </p:nvSpPr>
        <p:spPr/>
        <p:txBody>
          <a:bodyPr rtlCol="0"/>
          <a:lstStyle/>
          <a:p>
            <a:fld id="{D78CEE39-F6C7-485F-A5BE-DAE12A8C68A2}" type="slidenum">
              <a:rPr lang="en-IN" smtClean="0"/>
              <a:pPr/>
              <a:t>‹#›</a:t>
            </a:fld>
            <a:endParaRPr lang="en-IN"/>
          </a:p>
        </p:txBody>
      </p:sp>
      <p:sp>
        <p:nvSpPr>
          <p:cNvPr id="23" name="Footer Placeholder 22"/>
          <p:cNvSpPr>
            <a:spLocks noGrp="1"/>
          </p:cNvSpPr>
          <p:nvPr>
            <p:ph type="ftr" sz="quarter" idx="16"/>
          </p:nvPr>
        </p:nvSpPr>
        <p:spPr/>
        <p:txBody>
          <a:bodyPr rtlCol="0"/>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4CEEE86-6A17-4626-9C3E-C5821BCF1199}" type="datetimeFigureOut">
              <a:rPr lang="en-US" smtClean="0"/>
              <a:pPr/>
              <a:t>7/2/2024</a:t>
            </a:fld>
            <a:endParaRPr lang="en-IN"/>
          </a:p>
        </p:txBody>
      </p:sp>
      <p:sp>
        <p:nvSpPr>
          <p:cNvPr id="18" name="Slide Number Placeholder 17"/>
          <p:cNvSpPr>
            <a:spLocks noGrp="1"/>
          </p:cNvSpPr>
          <p:nvPr>
            <p:ph type="sldNum" sz="quarter" idx="11"/>
          </p:nvPr>
        </p:nvSpPr>
        <p:spPr/>
        <p:txBody>
          <a:bodyPr rtlCol="0"/>
          <a:lstStyle/>
          <a:p>
            <a:fld id="{D78CEE39-F6C7-485F-A5BE-DAE12A8C68A2}" type="slidenum">
              <a:rPr lang="en-IN" smtClean="0"/>
              <a:pPr/>
              <a:t>‹#›</a:t>
            </a:fld>
            <a:endParaRPr lang="en-IN"/>
          </a:p>
        </p:txBody>
      </p:sp>
      <p:sp>
        <p:nvSpPr>
          <p:cNvPr id="21" name="Footer Placeholder 20"/>
          <p:cNvSpPr>
            <a:spLocks noGrp="1"/>
          </p:cNvSpPr>
          <p:nvPr>
            <p:ph type="ftr" sz="quarter" idx="12"/>
          </p:nvPr>
        </p:nvSpPr>
        <p:spPr/>
        <p:txBody>
          <a:bodyPr rtlCol="0"/>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4CEEE86-6A17-4626-9C3E-C5821BCF1199}" type="datetimeFigureOut">
              <a:rPr lang="en-US" smtClean="0"/>
              <a:pPr/>
              <a:t>7/2/2024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78CEE39-F6C7-485F-A5BE-DAE12A8C68A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4CEEE86-6A17-4626-9C3E-C5821BCF1199}" type="datetimeFigureOut">
              <a:rPr lang="en-US" smtClean="0"/>
              <a:pPr/>
              <a:t>7/2/2024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78CEE39-F6C7-485F-A5BE-DAE12A8C68A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4CEEE86-6A17-4626-9C3E-C5821BCF1199}" type="datetimeFigureOut">
              <a:rPr lang="en-US" smtClean="0"/>
              <a:pPr/>
              <a:t>7/2/2024</a:t>
            </a:fld>
            <a:endParaRPr lang="en-IN"/>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IN"/>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78CEE39-F6C7-485F-A5BE-DAE12A8C68A2}"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95736" y="-25122"/>
            <a:ext cx="6408712" cy="4030186"/>
          </a:xfrm>
        </p:spPr>
        <p:txBody>
          <a:bodyPr>
            <a:noAutofit/>
          </a:bodyPr>
          <a:lstStyle/>
          <a:p>
            <a:pPr algn="ctr"/>
            <a:r>
              <a:rPr lang="en-US" sz="4800" dirty="0">
                <a:latin typeface="Times New Roman" pitchFamily="18" charset="0"/>
                <a:cs typeface="Times New Roman" pitchFamily="18" charset="0"/>
              </a:rPr>
              <a:t>Project Based</a:t>
            </a:r>
            <a:br>
              <a:rPr lang="en-US" sz="4800" dirty="0">
                <a:latin typeface="Times New Roman" pitchFamily="18" charset="0"/>
                <a:cs typeface="Times New Roman" pitchFamily="18" charset="0"/>
              </a:rPr>
            </a:br>
            <a:r>
              <a:rPr lang="en-US" sz="4800" dirty="0">
                <a:latin typeface="Times New Roman" pitchFamily="18" charset="0"/>
                <a:cs typeface="Times New Roman" pitchFamily="18" charset="0"/>
              </a:rPr>
              <a:t>Learning </a:t>
            </a:r>
            <a:br>
              <a:rPr lang="en-US" sz="4800" dirty="0">
                <a:latin typeface="Times New Roman" pitchFamily="18" charset="0"/>
                <a:cs typeface="Times New Roman" pitchFamily="18" charset="0"/>
              </a:rPr>
            </a:br>
            <a:r>
              <a:rPr lang="en-US" sz="4800" dirty="0">
                <a:latin typeface="Times New Roman" pitchFamily="18" charset="0"/>
                <a:cs typeface="Times New Roman" pitchFamily="18" charset="0"/>
              </a:rPr>
              <a:t>Outcomes</a:t>
            </a:r>
            <a:endParaRPr lang="en-IN" sz="4800" dirty="0">
              <a:latin typeface="Times New Roman" pitchFamily="18" charset="0"/>
              <a:cs typeface="Times New Roman" pitchFamily="18" charset="0"/>
            </a:endParaRPr>
          </a:p>
        </p:txBody>
      </p:sp>
      <p:sp>
        <p:nvSpPr>
          <p:cNvPr id="3" name="Title 1">
            <a:extLst>
              <a:ext uri="{FF2B5EF4-FFF2-40B4-BE49-F238E27FC236}">
                <a16:creationId xmlns:a16="http://schemas.microsoft.com/office/drawing/2014/main" id="{FCC57A77-F8EF-83B7-CEB4-EA045474C881}"/>
              </a:ext>
            </a:extLst>
          </p:cNvPr>
          <p:cNvSpPr txBox="1">
            <a:spLocks/>
          </p:cNvSpPr>
          <p:nvPr/>
        </p:nvSpPr>
        <p:spPr>
          <a:xfrm>
            <a:off x="3491880" y="5661248"/>
            <a:ext cx="7467600" cy="654032"/>
          </a:xfrm>
          <a:prstGeom prst="rect">
            <a:avLst/>
          </a:prstGeom>
        </p:spPr>
        <p:txBody>
          <a:bodyPr vert="horz" anchor="b">
            <a:noAutofit/>
          </a:bodyPr>
          <a:lstStyle>
            <a:lvl1pPr algn="l" rtl="0" eaLnBrk="1" latinLnBrk="0" hangingPunct="1">
              <a:spcBef>
                <a:spcPct val="0"/>
              </a:spcBef>
              <a:buNone/>
              <a:defRPr kumimoji="0" sz="3000" b="1" kern="1200" cap="small" baseline="0">
                <a:solidFill>
                  <a:schemeClr val="tx2"/>
                </a:solidFill>
                <a:latin typeface="+mj-lt"/>
                <a:ea typeface="+mj-ea"/>
                <a:cs typeface="+mj-cs"/>
              </a:defRPr>
            </a:lvl1pPr>
          </a:lstStyle>
          <a:p>
            <a:pPr algn="ctr"/>
            <a:r>
              <a:rPr lang="en-US" sz="2800" dirty="0"/>
              <a:t>Dr. </a:t>
            </a:r>
            <a:r>
              <a:rPr lang="en-US" sz="2400" dirty="0"/>
              <a:t>Asha Latha</a:t>
            </a:r>
          </a:p>
          <a:p>
            <a:pPr algn="ctr"/>
            <a:r>
              <a:rPr lang="en-US" sz="2400" dirty="0"/>
              <a:t>Assoc. Professor</a:t>
            </a:r>
          </a:p>
          <a:p>
            <a:pPr algn="ctr"/>
            <a:r>
              <a:rPr lang="en-US" sz="2400" dirty="0"/>
              <a:t>Dept. of AIML</a:t>
            </a:r>
          </a:p>
          <a:p>
            <a:pPr algn="ctr"/>
            <a:r>
              <a:rPr lang="en-US" sz="2400" dirty="0"/>
              <a:t>SIT, Kalaburagi</a:t>
            </a:r>
            <a:endParaRPr lang="en-I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0D4C4-977B-EAFB-EB01-414D615334E3}"/>
              </a:ext>
            </a:extLst>
          </p:cNvPr>
          <p:cNvSpPr>
            <a:spLocks noGrp="1"/>
          </p:cNvSpPr>
          <p:nvPr>
            <p:ph type="title"/>
          </p:nvPr>
        </p:nvSpPr>
        <p:spPr/>
        <p:txBody>
          <a:bodyPr/>
          <a:lstStyle/>
          <a:p>
            <a:r>
              <a:rPr lang="en-IN" dirty="0"/>
              <a:t>Contents</a:t>
            </a:r>
          </a:p>
        </p:txBody>
      </p:sp>
      <p:sp>
        <p:nvSpPr>
          <p:cNvPr id="3" name="Content Placeholder 2">
            <a:extLst>
              <a:ext uri="{FF2B5EF4-FFF2-40B4-BE49-F238E27FC236}">
                <a16:creationId xmlns:a16="http://schemas.microsoft.com/office/drawing/2014/main" id="{0D10BC18-B5AA-370A-BA91-06B006303DC5}"/>
              </a:ext>
            </a:extLst>
          </p:cNvPr>
          <p:cNvSpPr>
            <a:spLocks noGrp="1"/>
          </p:cNvSpPr>
          <p:nvPr>
            <p:ph sz="quarter" idx="1"/>
          </p:nvPr>
        </p:nvSpPr>
        <p:spPr>
          <a:xfrm>
            <a:off x="457200" y="1984248"/>
            <a:ext cx="7467600" cy="4873752"/>
          </a:xfrm>
        </p:spPr>
        <p:txBody>
          <a:bodyPr/>
          <a:lstStyle/>
          <a:p>
            <a:pPr>
              <a:lnSpc>
                <a:spcPct val="150000"/>
              </a:lnSpc>
              <a:buFont typeface="Wingdings" panose="05000000000000000000" pitchFamily="2" charset="2"/>
              <a:buChar char="Ø"/>
            </a:pPr>
            <a:r>
              <a:rPr lang="en-IN" dirty="0"/>
              <a:t>What is Research </a:t>
            </a:r>
          </a:p>
          <a:p>
            <a:pPr>
              <a:lnSpc>
                <a:spcPct val="150000"/>
              </a:lnSpc>
              <a:buFont typeface="Wingdings" panose="05000000000000000000" pitchFamily="2" charset="2"/>
              <a:buChar char="Ø"/>
            </a:pPr>
            <a:r>
              <a:rPr lang="en-IN" dirty="0"/>
              <a:t>What is Research Design</a:t>
            </a:r>
          </a:p>
          <a:p>
            <a:pPr>
              <a:lnSpc>
                <a:spcPct val="150000"/>
              </a:lnSpc>
              <a:buFont typeface="Wingdings" panose="05000000000000000000" pitchFamily="2" charset="2"/>
              <a:buChar char="Ø"/>
            </a:pPr>
            <a:r>
              <a:rPr lang="en-IN" dirty="0"/>
              <a:t>What is Research Methodology</a:t>
            </a:r>
          </a:p>
          <a:p>
            <a:pPr>
              <a:lnSpc>
                <a:spcPct val="150000"/>
              </a:lnSpc>
              <a:buFont typeface="Wingdings" panose="05000000000000000000" pitchFamily="2" charset="2"/>
              <a:buChar char="Ø"/>
            </a:pPr>
            <a:r>
              <a:rPr lang="en-IN" dirty="0"/>
              <a:t>Step by step procedure</a:t>
            </a:r>
          </a:p>
          <a:p>
            <a:pPr>
              <a:lnSpc>
                <a:spcPct val="150000"/>
              </a:lnSpc>
              <a:buFont typeface="Wingdings" panose="05000000000000000000" pitchFamily="2" charset="2"/>
              <a:buChar char="Ø"/>
            </a:pPr>
            <a:r>
              <a:rPr lang="en-IN" dirty="0"/>
              <a:t>Project based learning outcomes</a:t>
            </a:r>
          </a:p>
          <a:p>
            <a:pPr>
              <a:lnSpc>
                <a:spcPct val="150000"/>
              </a:lnSpc>
              <a:buFont typeface="Wingdings" panose="05000000000000000000" pitchFamily="2" charset="2"/>
              <a:buChar char="Ø"/>
            </a:pPr>
            <a:endParaRPr lang="en-IN" dirty="0"/>
          </a:p>
          <a:p>
            <a:pPr>
              <a:lnSpc>
                <a:spcPct val="150000"/>
              </a:lnSpc>
              <a:buFont typeface="Wingdings" panose="05000000000000000000" pitchFamily="2" charset="2"/>
              <a:buChar char="Ø"/>
            </a:pPr>
            <a:endParaRPr lang="en-IN" dirty="0"/>
          </a:p>
        </p:txBody>
      </p:sp>
    </p:spTree>
    <p:extLst>
      <p:ext uri="{BB962C8B-B14F-4D97-AF65-F5344CB8AC3E}">
        <p14:creationId xmlns:p14="http://schemas.microsoft.com/office/powerpoint/2010/main" val="368766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54032"/>
          </a:xfrm>
        </p:spPr>
        <p:txBody>
          <a:bodyPr>
            <a:noAutofit/>
          </a:bodyPr>
          <a:lstStyle/>
          <a:p>
            <a:pPr algn="ctr"/>
            <a:r>
              <a:rPr lang="en-US" sz="4000" dirty="0"/>
              <a:t>Research Methodology</a:t>
            </a:r>
            <a:endParaRPr lang="en-IN" sz="4000" dirty="0"/>
          </a:p>
        </p:txBody>
      </p:sp>
      <p:sp>
        <p:nvSpPr>
          <p:cNvPr id="3" name="Content Placeholder 2"/>
          <p:cNvSpPr>
            <a:spLocks noGrp="1"/>
          </p:cNvSpPr>
          <p:nvPr>
            <p:ph sz="quarter" idx="1"/>
          </p:nvPr>
        </p:nvSpPr>
        <p:spPr>
          <a:xfrm>
            <a:off x="539552" y="1268760"/>
            <a:ext cx="7467600" cy="5402406"/>
          </a:xfrm>
        </p:spPr>
        <p:txBody>
          <a:bodyPr/>
          <a:lstStyle/>
          <a:p>
            <a:pPr>
              <a:buNone/>
            </a:pPr>
            <a:r>
              <a:rPr lang="en-US" sz="2800" dirty="0"/>
              <a:t>What is Research?</a:t>
            </a:r>
          </a:p>
          <a:p>
            <a:pPr>
              <a:buNone/>
            </a:pPr>
            <a:endParaRPr lang="en-US" sz="2800" dirty="0"/>
          </a:p>
          <a:p>
            <a:pPr algn="just">
              <a:buNone/>
            </a:pPr>
            <a:r>
              <a:rPr lang="en-US" dirty="0"/>
              <a:t>“Research is a process of steps used to collect and analyze information to increase our understanding of a topic or issue”. </a:t>
            </a:r>
          </a:p>
          <a:p>
            <a:pPr algn="just">
              <a:buNone/>
            </a:pPr>
            <a:r>
              <a:rPr lang="en-US" dirty="0"/>
              <a:t>	</a:t>
            </a:r>
          </a:p>
          <a:p>
            <a:pPr algn="just">
              <a:buNone/>
            </a:pPr>
            <a:r>
              <a:rPr lang="en-US" dirty="0"/>
              <a:t>At a general level, research consists of three steps:</a:t>
            </a:r>
          </a:p>
          <a:p>
            <a:pPr algn="just">
              <a:buNone/>
            </a:pPr>
            <a:endParaRPr lang="en-IN" dirty="0"/>
          </a:p>
          <a:p>
            <a:pPr marL="457200" indent="-457200" algn="just">
              <a:buNone/>
            </a:pPr>
            <a:r>
              <a:rPr lang="en-US" dirty="0"/>
              <a:t>		1.  Pose a question</a:t>
            </a:r>
          </a:p>
          <a:p>
            <a:pPr marL="457200" indent="-457200" algn="just">
              <a:buNone/>
            </a:pPr>
            <a:r>
              <a:rPr lang="en-US" dirty="0"/>
              <a:t>		2.  Collect data to answer the question</a:t>
            </a:r>
          </a:p>
          <a:p>
            <a:pPr marL="457200" indent="-457200" algn="just">
              <a:buNone/>
            </a:pPr>
            <a:r>
              <a:rPr lang="en-US" dirty="0"/>
              <a:t>		3.  Present an answer to the question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11156"/>
          </a:xfrm>
        </p:spPr>
        <p:txBody>
          <a:bodyPr>
            <a:normAutofit fontScale="90000"/>
          </a:bodyPr>
          <a:lstStyle/>
          <a:p>
            <a:r>
              <a:rPr lang="en-IN" b="1" dirty="0"/>
              <a:t>What is a research design?</a:t>
            </a:r>
            <a:endParaRPr lang="en-IN" dirty="0"/>
          </a:p>
        </p:txBody>
      </p:sp>
      <p:sp>
        <p:nvSpPr>
          <p:cNvPr id="3" name="Content Placeholder 2"/>
          <p:cNvSpPr>
            <a:spLocks noGrp="1"/>
          </p:cNvSpPr>
          <p:nvPr>
            <p:ph sz="quarter" idx="1"/>
          </p:nvPr>
        </p:nvSpPr>
        <p:spPr>
          <a:xfrm>
            <a:off x="457200" y="857232"/>
            <a:ext cx="8147248" cy="5884136"/>
          </a:xfrm>
        </p:spPr>
        <p:txBody>
          <a:bodyPr>
            <a:normAutofit/>
          </a:bodyPr>
          <a:lstStyle/>
          <a:p>
            <a:pPr algn="just"/>
            <a:r>
              <a:rPr lang="en-IN" sz="2200" dirty="0"/>
              <a:t>A research design is a plan, structure and strategy of investigation so conceived as to obtain answers to research questions or problems. It includes an outline of what the investigator will do from writing the hypotheses and their operational implications to the final analysis of data. (Kerlinger, 1986).</a:t>
            </a:r>
          </a:p>
          <a:p>
            <a:pPr algn="just"/>
            <a:endParaRPr lang="en-IN" sz="2200" dirty="0"/>
          </a:p>
          <a:p>
            <a:pPr algn="just"/>
            <a:r>
              <a:rPr lang="en-IN" sz="2200" dirty="0"/>
              <a:t>According to </a:t>
            </a:r>
            <a:r>
              <a:rPr lang="en-IN" sz="2200" dirty="0" err="1"/>
              <a:t>Selltiz</a:t>
            </a:r>
            <a:r>
              <a:rPr lang="en-IN" sz="2200" dirty="0"/>
              <a:t>, Deutsch and Cook(1962), ‘A research design is the arrangement of conditions for collection and analysis of data in a manner that aims to combine relevance to the research purpose with economy in procedure’.</a:t>
            </a:r>
          </a:p>
          <a:p>
            <a:pPr algn="just"/>
            <a:endParaRPr lang="en-IN" sz="2200" dirty="0"/>
          </a:p>
          <a:p>
            <a:pPr algn="just"/>
            <a:r>
              <a:rPr lang="en-IN" sz="2200" dirty="0"/>
              <a:t>Research designs are the</a:t>
            </a:r>
            <a:r>
              <a:rPr lang="en-IN" sz="2200" b="1" dirty="0"/>
              <a:t> </a:t>
            </a:r>
            <a:r>
              <a:rPr lang="en-IN" sz="2200" dirty="0"/>
              <a:t>specific procedures involved in the research process: data collection, data analysis, and report writing.</a:t>
            </a:r>
          </a:p>
        </p:txBody>
      </p:sp>
    </p:spTree>
    <p:extLst>
      <p:ext uri="{BB962C8B-B14F-4D97-AF65-F5344CB8AC3E}">
        <p14:creationId xmlns:p14="http://schemas.microsoft.com/office/powerpoint/2010/main" val="1845396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7467600" cy="1143000"/>
          </a:xfrm>
        </p:spPr>
        <p:txBody>
          <a:bodyPr/>
          <a:lstStyle/>
          <a:p>
            <a:pPr>
              <a:buNone/>
            </a:pPr>
            <a:r>
              <a:rPr lang="en-IN" sz="3200" b="1" dirty="0"/>
              <a:t>The</a:t>
            </a:r>
            <a:r>
              <a:rPr lang="en-IN" sz="3200" dirty="0"/>
              <a:t> </a:t>
            </a:r>
            <a:r>
              <a:rPr lang="en-IN" sz="3200" b="1" dirty="0"/>
              <a:t>process of research steps</a:t>
            </a:r>
          </a:p>
        </p:txBody>
      </p:sp>
      <p:sp>
        <p:nvSpPr>
          <p:cNvPr id="3" name="Content Placeholder 2"/>
          <p:cNvSpPr>
            <a:spLocks noGrp="1"/>
          </p:cNvSpPr>
          <p:nvPr>
            <p:ph sz="quarter" idx="1"/>
          </p:nvPr>
        </p:nvSpPr>
        <p:spPr>
          <a:xfrm>
            <a:off x="323528" y="1600200"/>
            <a:ext cx="8208912" cy="5357192"/>
          </a:xfrm>
        </p:spPr>
        <p:txBody>
          <a:bodyPr>
            <a:noAutofit/>
          </a:bodyPr>
          <a:lstStyle/>
          <a:p>
            <a:pPr algn="just">
              <a:buNone/>
            </a:pPr>
            <a:r>
              <a:rPr lang="en-IN" sz="2200" dirty="0"/>
              <a:t>Using a “scientific method,” researchers:</a:t>
            </a:r>
          </a:p>
          <a:p>
            <a:pPr algn="just">
              <a:buNone/>
            </a:pPr>
            <a:endParaRPr lang="en-IN" sz="2200" dirty="0"/>
          </a:p>
          <a:p>
            <a:pPr lvl="1" algn="just">
              <a:lnSpc>
                <a:spcPct val="150000"/>
              </a:lnSpc>
            </a:pPr>
            <a:r>
              <a:rPr lang="en-IN" sz="2200" dirty="0"/>
              <a:t>Identify a problem that defines the goal of research.</a:t>
            </a:r>
          </a:p>
          <a:p>
            <a:pPr lvl="1" algn="just">
              <a:lnSpc>
                <a:spcPct val="150000"/>
              </a:lnSpc>
            </a:pPr>
            <a:r>
              <a:rPr lang="en-IN" sz="2200" dirty="0"/>
              <a:t>Make a prediction that, if confirmed, resolves the problem.</a:t>
            </a:r>
          </a:p>
          <a:p>
            <a:pPr lvl="1" algn="just">
              <a:lnSpc>
                <a:spcPct val="150000"/>
              </a:lnSpc>
            </a:pPr>
            <a:r>
              <a:rPr lang="en-IN" sz="2200" dirty="0"/>
              <a:t>Gather data relevant to this prediction.</a:t>
            </a:r>
          </a:p>
          <a:p>
            <a:pPr lvl="1" algn="just">
              <a:lnSpc>
                <a:spcPct val="150000"/>
              </a:lnSpc>
            </a:pPr>
            <a:r>
              <a:rPr lang="en-IN" sz="2200" dirty="0"/>
              <a:t>Analyse and interpret the data to see if it supports the prediction and resolves the question that initiated the research.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a:srcRect/>
          <a:stretch>
            <a:fillRect/>
          </a:stretch>
        </p:blipFill>
        <p:spPr bwMode="auto">
          <a:xfrm>
            <a:off x="323528" y="-99392"/>
            <a:ext cx="8280919" cy="670155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9552" y="1556792"/>
            <a:ext cx="7467600" cy="5112568"/>
          </a:xfrm>
        </p:spPr>
        <p:txBody>
          <a:bodyPr>
            <a:normAutofit lnSpcReduction="10000"/>
          </a:bodyPr>
          <a:lstStyle/>
          <a:p>
            <a:pPr>
              <a:buNone/>
            </a:pPr>
            <a:r>
              <a:rPr lang="en-IN" sz="2800" dirty="0"/>
              <a:t>		1. Identifying a research problem</a:t>
            </a:r>
          </a:p>
          <a:p>
            <a:pPr>
              <a:buNone/>
            </a:pPr>
            <a:endParaRPr lang="en-IN" sz="2800" dirty="0"/>
          </a:p>
          <a:p>
            <a:pPr>
              <a:buNone/>
            </a:pPr>
            <a:r>
              <a:rPr lang="en-IN" sz="2800" dirty="0"/>
              <a:t>		2. Reviewing the literature</a:t>
            </a:r>
          </a:p>
          <a:p>
            <a:pPr>
              <a:buNone/>
            </a:pPr>
            <a:endParaRPr lang="en-IN" sz="2800" dirty="0"/>
          </a:p>
          <a:p>
            <a:pPr>
              <a:buNone/>
            </a:pPr>
            <a:r>
              <a:rPr lang="en-IN" sz="2800" dirty="0"/>
              <a:t>		3. Specifying a purpose for research</a:t>
            </a:r>
          </a:p>
          <a:p>
            <a:pPr>
              <a:buNone/>
            </a:pPr>
            <a:endParaRPr lang="en-IN" sz="2800" dirty="0"/>
          </a:p>
          <a:p>
            <a:pPr>
              <a:buNone/>
            </a:pPr>
            <a:r>
              <a:rPr lang="en-IN" sz="2800" dirty="0"/>
              <a:t>		4. Collecting data</a:t>
            </a:r>
          </a:p>
          <a:p>
            <a:pPr>
              <a:buNone/>
            </a:pPr>
            <a:endParaRPr lang="en-IN" sz="2800" dirty="0"/>
          </a:p>
          <a:p>
            <a:pPr>
              <a:buNone/>
            </a:pPr>
            <a:r>
              <a:rPr lang="en-IN" sz="2800" dirty="0"/>
              <a:t>		5. Analysing and interpreting the data</a:t>
            </a:r>
          </a:p>
          <a:p>
            <a:pPr>
              <a:buNone/>
            </a:pPr>
            <a:endParaRPr lang="en-IN" sz="2800" dirty="0"/>
          </a:p>
          <a:p>
            <a:pPr>
              <a:buNone/>
            </a:pPr>
            <a:r>
              <a:rPr lang="en-IN" sz="2800" dirty="0"/>
              <a:t>		6. Reporting and evaluating research</a:t>
            </a:r>
          </a:p>
        </p:txBody>
      </p:sp>
      <p:sp>
        <p:nvSpPr>
          <p:cNvPr id="2" name="Title 1">
            <a:extLst>
              <a:ext uri="{FF2B5EF4-FFF2-40B4-BE49-F238E27FC236}">
                <a16:creationId xmlns:a16="http://schemas.microsoft.com/office/drawing/2014/main" id="{DCB760E5-A5BF-1B4A-C34B-E4B665588CEF}"/>
              </a:ext>
            </a:extLst>
          </p:cNvPr>
          <p:cNvSpPr>
            <a:spLocks noGrp="1"/>
          </p:cNvSpPr>
          <p:nvPr>
            <p:ph type="title"/>
          </p:nvPr>
        </p:nvSpPr>
        <p:spPr>
          <a:xfrm>
            <a:off x="755576" y="-29676"/>
            <a:ext cx="7848872" cy="1143000"/>
          </a:xfrm>
        </p:spPr>
        <p:txBody>
          <a:bodyPr>
            <a:noAutofit/>
          </a:bodyPr>
          <a:lstStyle/>
          <a:p>
            <a:br>
              <a:rPr lang="en-IN" sz="2400" b="1" dirty="0"/>
            </a:br>
            <a:r>
              <a:rPr lang="en-IN" sz="2400" b="1" dirty="0"/>
              <a:t>SIX STEPS IN THE PROCESS OF RESEARCH</a:t>
            </a:r>
            <a:endParaRPr lang="en-IN"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82594"/>
          </a:xfrm>
        </p:spPr>
        <p:txBody>
          <a:bodyPr/>
          <a:lstStyle/>
          <a:p>
            <a:r>
              <a:rPr lang="en-IN" b="1" dirty="0"/>
              <a:t>Quantitative Research Methods</a:t>
            </a:r>
            <a:endParaRPr lang="en-IN" dirty="0"/>
          </a:p>
        </p:txBody>
      </p:sp>
      <p:sp>
        <p:nvSpPr>
          <p:cNvPr id="3" name="Content Placeholder 2"/>
          <p:cNvSpPr>
            <a:spLocks noGrp="1"/>
          </p:cNvSpPr>
          <p:nvPr>
            <p:ph sz="quarter" idx="1"/>
          </p:nvPr>
        </p:nvSpPr>
        <p:spPr>
          <a:xfrm>
            <a:off x="457200" y="928670"/>
            <a:ext cx="7467600" cy="5545282"/>
          </a:xfrm>
        </p:spPr>
        <p:txBody>
          <a:bodyPr>
            <a:normAutofit/>
          </a:bodyPr>
          <a:lstStyle/>
          <a:p>
            <a:pPr algn="just">
              <a:buNone/>
            </a:pPr>
            <a:r>
              <a:rPr lang="en-IN" dirty="0"/>
              <a:t>Quantitative Research is an approach for testing objective theories by examining the relationship among variables. </a:t>
            </a:r>
          </a:p>
          <a:p>
            <a:pPr algn="just">
              <a:buNone/>
            </a:pPr>
            <a:r>
              <a:rPr lang="en-IN" dirty="0"/>
              <a:t>These variables, in turn, can be measured, typically on instruments, so that numbered data can be analysed using statistical procedures. </a:t>
            </a:r>
          </a:p>
          <a:p>
            <a:pPr algn="just">
              <a:buNone/>
            </a:pPr>
            <a:r>
              <a:rPr lang="en-IN" dirty="0"/>
              <a:t>The final written report has a set structure consisting of introduction, literature and theory, methods, results, and discussion. </a:t>
            </a:r>
          </a:p>
          <a:p>
            <a:pPr algn="just">
              <a:buNone/>
            </a:pPr>
            <a:r>
              <a:rPr lang="en-IN" dirty="0"/>
              <a:t>The researcher in this form of inquiry have assumptions about testing theories deductively, building in protections against bias, controlling for alternative explanations, and being able to generalize and replicate the findings. </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82594"/>
          </a:xfrm>
        </p:spPr>
        <p:txBody>
          <a:bodyPr/>
          <a:lstStyle/>
          <a:p>
            <a:r>
              <a:rPr lang="en-IN" b="1" dirty="0"/>
              <a:t>Qualitative Research Method</a:t>
            </a:r>
            <a:endParaRPr lang="en-IN" dirty="0"/>
          </a:p>
        </p:txBody>
      </p:sp>
      <p:sp>
        <p:nvSpPr>
          <p:cNvPr id="3" name="Content Placeholder 2"/>
          <p:cNvSpPr>
            <a:spLocks noGrp="1"/>
          </p:cNvSpPr>
          <p:nvPr>
            <p:ph sz="quarter" idx="1"/>
          </p:nvPr>
        </p:nvSpPr>
        <p:spPr>
          <a:xfrm>
            <a:off x="457200" y="928670"/>
            <a:ext cx="7467600" cy="5545282"/>
          </a:xfrm>
        </p:spPr>
        <p:txBody>
          <a:bodyPr>
            <a:normAutofit fontScale="92500"/>
          </a:bodyPr>
          <a:lstStyle/>
          <a:p>
            <a:pPr algn="just">
              <a:buNone/>
            </a:pPr>
            <a:r>
              <a:rPr lang="en-IN" dirty="0"/>
              <a:t>Qualitative Research is an approach for exploring and understanding the meaning individuals or groups ascribe to a social or human problem. </a:t>
            </a:r>
          </a:p>
          <a:p>
            <a:pPr algn="just">
              <a:buNone/>
            </a:pPr>
            <a:r>
              <a:rPr lang="en-IN" dirty="0"/>
              <a:t>The process of research involves emerging questions and procedures, data typically collected in the participant‘s setting, data analysis inductively building from particulars to general themes. </a:t>
            </a:r>
          </a:p>
          <a:p>
            <a:pPr algn="just">
              <a:buNone/>
            </a:pPr>
            <a:r>
              <a:rPr lang="en-IN" dirty="0"/>
              <a:t>The researcher making interpretations of the meaning of the data. </a:t>
            </a:r>
          </a:p>
          <a:p>
            <a:pPr algn="just">
              <a:buNone/>
            </a:pPr>
            <a:r>
              <a:rPr lang="en-IN" dirty="0"/>
              <a:t>The final written report has a flexible structure. The researcher in this form of inquiry support a way of looking at research that </a:t>
            </a:r>
            <a:r>
              <a:rPr lang="en-IN" dirty="0" err="1"/>
              <a:t>honors</a:t>
            </a:r>
            <a:r>
              <a:rPr lang="en-IN" dirty="0"/>
              <a:t> an inductive style, a focus on individual meaning, and the importance of rendering the complexity of a situation. </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1560" y="548680"/>
            <a:ext cx="7467600" cy="936104"/>
          </a:xfrm>
        </p:spPr>
        <p:txBody>
          <a:bodyPr/>
          <a:lstStyle/>
          <a:p>
            <a:pPr algn="ctr"/>
            <a:r>
              <a:rPr lang="en-US" dirty="0"/>
              <a:t>Project Based Learning Outcomes</a:t>
            </a:r>
            <a:endParaRPr lang="en-IN" dirty="0"/>
          </a:p>
        </p:txBody>
      </p:sp>
      <p:sp>
        <p:nvSpPr>
          <p:cNvPr id="2" name="Content Placeholder 2">
            <a:extLst>
              <a:ext uri="{FF2B5EF4-FFF2-40B4-BE49-F238E27FC236}">
                <a16:creationId xmlns:a16="http://schemas.microsoft.com/office/drawing/2014/main" id="{8B6CA12D-CD6D-1274-F82A-B8CA4906E25E}"/>
              </a:ext>
            </a:extLst>
          </p:cNvPr>
          <p:cNvSpPr txBox="1">
            <a:spLocks/>
          </p:cNvSpPr>
          <p:nvPr/>
        </p:nvSpPr>
        <p:spPr>
          <a:xfrm>
            <a:off x="1331640" y="2132856"/>
            <a:ext cx="7467600" cy="561672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algn="just">
              <a:buFont typeface="Wingdings" panose="05000000000000000000" pitchFamily="2" charset="2"/>
              <a:buChar char="v"/>
            </a:pPr>
            <a:r>
              <a:rPr lang="en-US" sz="3400" dirty="0"/>
              <a:t> Project Exhibition</a:t>
            </a:r>
          </a:p>
          <a:p>
            <a:pPr algn="just">
              <a:buFont typeface="Wingdings" panose="05000000000000000000" pitchFamily="2" charset="2"/>
              <a:buChar char="v"/>
            </a:pPr>
            <a:r>
              <a:rPr lang="en-US" sz="3400" dirty="0"/>
              <a:t> Paper presentation</a:t>
            </a:r>
          </a:p>
          <a:p>
            <a:pPr algn="just">
              <a:buFont typeface="Wingdings" panose="05000000000000000000" pitchFamily="2" charset="2"/>
              <a:buChar char="v"/>
            </a:pPr>
            <a:r>
              <a:rPr lang="en-US" sz="3400" dirty="0"/>
              <a:t> Journal publication</a:t>
            </a:r>
          </a:p>
          <a:p>
            <a:pPr algn="just">
              <a:buFont typeface="Wingdings" panose="05000000000000000000" pitchFamily="2" charset="2"/>
              <a:buChar char="v"/>
            </a:pPr>
            <a:r>
              <a:rPr lang="en-US" sz="3400" dirty="0"/>
              <a:t> Project funding agencies</a:t>
            </a:r>
          </a:p>
          <a:p>
            <a:pPr algn="just">
              <a:buFont typeface="Wingdings" panose="05000000000000000000" pitchFamily="2" charset="2"/>
              <a:buChar char="v"/>
            </a:pPr>
            <a:r>
              <a:rPr lang="en-US" sz="3400" dirty="0"/>
              <a:t> Higher studies and research</a:t>
            </a:r>
          </a:p>
          <a:p>
            <a:pPr algn="just">
              <a:buFont typeface="Wingdings" panose="05000000000000000000" pitchFamily="2" charset="2"/>
              <a:buChar char="v"/>
            </a:pPr>
            <a:r>
              <a:rPr lang="en-US" sz="3400" dirty="0"/>
              <a:t> Placement opportunities</a:t>
            </a:r>
          </a:p>
          <a:p>
            <a:pPr algn="just">
              <a:buFont typeface="Wingdings" panose="05000000000000000000" pitchFamily="2" charset="2"/>
              <a:buChar char="v"/>
            </a:pPr>
            <a:r>
              <a:rPr lang="en-US" sz="3400" dirty="0"/>
              <a:t> Design Patent approach</a:t>
            </a:r>
            <a:endParaRPr lang="en-IN" sz="3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A07FB-AD26-B93A-592A-04A0E34EC96B}"/>
              </a:ext>
            </a:extLst>
          </p:cNvPr>
          <p:cNvSpPr>
            <a:spLocks noGrp="1"/>
          </p:cNvSpPr>
          <p:nvPr>
            <p:ph type="title"/>
          </p:nvPr>
        </p:nvSpPr>
        <p:spPr/>
        <p:txBody>
          <a:bodyPr/>
          <a:lstStyle/>
          <a:p>
            <a:r>
              <a:rPr lang="en-US" dirty="0"/>
              <a:t>Guidelines for faculties</a:t>
            </a:r>
            <a:endParaRPr lang="en-IN" dirty="0"/>
          </a:p>
        </p:txBody>
      </p:sp>
      <p:sp>
        <p:nvSpPr>
          <p:cNvPr id="3" name="Content Placeholder 2">
            <a:extLst>
              <a:ext uri="{FF2B5EF4-FFF2-40B4-BE49-F238E27FC236}">
                <a16:creationId xmlns:a16="http://schemas.microsoft.com/office/drawing/2014/main" id="{B23FC578-C673-E4C1-13EC-F3FC05753F17}"/>
              </a:ext>
            </a:extLst>
          </p:cNvPr>
          <p:cNvSpPr txBox="1">
            <a:spLocks/>
          </p:cNvSpPr>
          <p:nvPr/>
        </p:nvSpPr>
        <p:spPr>
          <a:xfrm>
            <a:off x="179512" y="1700808"/>
            <a:ext cx="8424936" cy="561672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514350" indent="-514350" algn="just">
              <a:buFont typeface="+mj-lt"/>
              <a:buAutoNum type="arabicPeriod"/>
            </a:pPr>
            <a:r>
              <a:rPr lang="en-US" sz="2800" dirty="0"/>
              <a:t>Identify the fast learners in terms and attendance and results.</a:t>
            </a:r>
          </a:p>
          <a:p>
            <a:pPr marL="514350" indent="-514350" algn="just">
              <a:buFont typeface="+mj-lt"/>
              <a:buAutoNum type="arabicPeriod"/>
            </a:pPr>
            <a:r>
              <a:rPr lang="en-US" sz="2800" dirty="0"/>
              <a:t>Year wise implementation.</a:t>
            </a:r>
          </a:p>
          <a:p>
            <a:pPr marL="514350" indent="-514350" algn="just">
              <a:buFont typeface="+mj-lt"/>
              <a:buAutoNum type="arabicPeriod"/>
            </a:pPr>
            <a:r>
              <a:rPr lang="en-US" sz="2800" dirty="0"/>
              <a:t>Review their performances every Saturday with both project execution and documentation.</a:t>
            </a:r>
          </a:p>
          <a:p>
            <a:pPr marL="514350" indent="-514350" algn="just">
              <a:buFont typeface="+mj-lt"/>
              <a:buAutoNum type="arabicPeriod"/>
            </a:pPr>
            <a:r>
              <a:rPr lang="en-US" sz="2800" dirty="0"/>
              <a:t>Final project presentation and report writing at the end of semester.</a:t>
            </a:r>
          </a:p>
          <a:p>
            <a:pPr marL="514350" indent="-514350" algn="just">
              <a:buFont typeface="+mj-lt"/>
              <a:buAutoNum type="arabicPeriod"/>
            </a:pPr>
            <a:r>
              <a:rPr lang="en-US" sz="2800" dirty="0"/>
              <a:t>Identify the best project and performer and reward them.</a:t>
            </a:r>
            <a:endParaRPr lang="en-IN" sz="2800" dirty="0"/>
          </a:p>
        </p:txBody>
      </p:sp>
    </p:spTree>
    <p:extLst>
      <p:ext uri="{BB962C8B-B14F-4D97-AF65-F5344CB8AC3E}">
        <p14:creationId xmlns:p14="http://schemas.microsoft.com/office/powerpoint/2010/main" val="2335953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4E52D-B955-7DE8-9B49-C441A15B6FB3}"/>
              </a:ext>
            </a:extLst>
          </p:cNvPr>
          <p:cNvSpPr>
            <a:spLocks noGrp="1"/>
          </p:cNvSpPr>
          <p:nvPr>
            <p:ph type="title"/>
          </p:nvPr>
        </p:nvSpPr>
        <p:spPr/>
        <p:txBody>
          <a:bodyPr/>
          <a:lstStyle/>
          <a:p>
            <a:r>
              <a:rPr lang="en-IN" dirty="0"/>
              <a:t>how to frame research question</a:t>
            </a:r>
          </a:p>
        </p:txBody>
      </p:sp>
      <p:sp>
        <p:nvSpPr>
          <p:cNvPr id="3" name="Content Placeholder 2">
            <a:extLst>
              <a:ext uri="{FF2B5EF4-FFF2-40B4-BE49-F238E27FC236}">
                <a16:creationId xmlns:a16="http://schemas.microsoft.com/office/drawing/2014/main" id="{D34267C0-7272-06BF-8B6A-EF04D4746D0F}"/>
              </a:ext>
            </a:extLst>
          </p:cNvPr>
          <p:cNvSpPr txBox="1">
            <a:spLocks/>
          </p:cNvSpPr>
          <p:nvPr/>
        </p:nvSpPr>
        <p:spPr>
          <a:xfrm>
            <a:off x="709946" y="2204864"/>
            <a:ext cx="8424936" cy="561672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Existence questions</a:t>
            </a:r>
          </a:p>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Description and classification questions</a:t>
            </a:r>
            <a:endParaRPr lang="en-IN" sz="2400" dirty="0">
              <a:solidFill>
                <a:srgbClr val="000000"/>
              </a:solidFill>
              <a:highlight>
                <a:srgbClr val="FFFFFF"/>
              </a:highlight>
              <a:latin typeface="Times New Roman" panose="02020603050405020304" pitchFamily="18" charset="0"/>
            </a:endParaRPr>
          </a:p>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Composition questions</a:t>
            </a:r>
          </a:p>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Relationship questions:</a:t>
            </a:r>
            <a:endParaRPr lang="en-IN" sz="2400" dirty="0">
              <a:solidFill>
                <a:srgbClr val="000000"/>
              </a:solidFill>
              <a:highlight>
                <a:srgbClr val="FFFFFF"/>
              </a:highlight>
              <a:latin typeface="Times New Roman" panose="02020603050405020304" pitchFamily="18" charset="0"/>
            </a:endParaRPr>
          </a:p>
          <a:p>
            <a:pPr lvl="1" algn="just">
              <a:lnSpc>
                <a:spcPct val="150000"/>
              </a:lnSpc>
              <a:buFont typeface="Wingdings" panose="05000000000000000000" pitchFamily="2" charset="2"/>
              <a:buChar char="Ø"/>
            </a:pPr>
            <a:r>
              <a:rPr lang="en-IN" sz="2400" i="0" dirty="0">
                <a:solidFill>
                  <a:srgbClr val="000000"/>
                </a:solidFill>
                <a:effectLst/>
                <a:highlight>
                  <a:srgbClr val="FFFFFF"/>
                </a:highlight>
                <a:latin typeface="Times New Roman" panose="02020603050405020304" pitchFamily="18" charset="0"/>
              </a:rPr>
              <a:t>Descriptive-Comparative questions: </a:t>
            </a:r>
          </a:p>
          <a:p>
            <a:pPr marL="880110" lvl="1" indent="-514350" algn="just">
              <a:lnSpc>
                <a:spcPct val="150000"/>
              </a:lnSpc>
              <a:buFont typeface="+mj-lt"/>
              <a:buAutoNum type="arabicPeriod"/>
            </a:pPr>
            <a:endParaRPr lang="en-US" sz="2400" dirty="0"/>
          </a:p>
        </p:txBody>
      </p:sp>
    </p:spTree>
    <p:extLst>
      <p:ext uri="{BB962C8B-B14F-4D97-AF65-F5344CB8AC3E}">
        <p14:creationId xmlns:p14="http://schemas.microsoft.com/office/powerpoint/2010/main" val="3927665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4E52D-B955-7DE8-9B49-C441A15B6FB3}"/>
              </a:ext>
            </a:extLst>
          </p:cNvPr>
          <p:cNvSpPr>
            <a:spLocks noGrp="1"/>
          </p:cNvSpPr>
          <p:nvPr>
            <p:ph type="title"/>
          </p:nvPr>
        </p:nvSpPr>
        <p:spPr/>
        <p:txBody>
          <a:bodyPr/>
          <a:lstStyle/>
          <a:p>
            <a:pPr algn="ctr">
              <a:lnSpc>
                <a:spcPct val="150000"/>
              </a:lnSpc>
            </a:pPr>
            <a:r>
              <a:rPr lang="en-US" sz="3200" dirty="0"/>
              <a:t>Identify the problem statement</a:t>
            </a:r>
          </a:p>
        </p:txBody>
      </p:sp>
      <p:sp>
        <p:nvSpPr>
          <p:cNvPr id="3" name="Content Placeholder 2">
            <a:extLst>
              <a:ext uri="{FF2B5EF4-FFF2-40B4-BE49-F238E27FC236}">
                <a16:creationId xmlns:a16="http://schemas.microsoft.com/office/drawing/2014/main" id="{D34267C0-7272-06BF-8B6A-EF04D4746D0F}"/>
              </a:ext>
            </a:extLst>
          </p:cNvPr>
          <p:cNvSpPr txBox="1">
            <a:spLocks/>
          </p:cNvSpPr>
          <p:nvPr/>
        </p:nvSpPr>
        <p:spPr>
          <a:xfrm>
            <a:off x="251520" y="1988840"/>
            <a:ext cx="8424936" cy="561672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lvl="1">
              <a:lnSpc>
                <a:spcPct val="200000"/>
              </a:lnSpc>
              <a:buFont typeface="Wingdings" panose="05000000000000000000" pitchFamily="2" charset="2"/>
              <a:buChar char="ü"/>
            </a:pPr>
            <a:endParaRPr lang="en-US" sz="2000" b="1" i="0" dirty="0">
              <a:solidFill>
                <a:srgbClr val="2D2D2D"/>
              </a:solidFill>
              <a:effectLst/>
              <a:latin typeface="Times New Roman" panose="02020603050405020304" pitchFamily="18" charset="0"/>
              <a:cs typeface="Times New Roman" panose="02020603050405020304" pitchFamily="18" charset="0"/>
            </a:endParaRPr>
          </a:p>
          <a:p>
            <a:pPr lvl="1">
              <a:lnSpc>
                <a:spcPct val="200000"/>
              </a:lnSpc>
              <a:buFont typeface="Wingdings" panose="05000000000000000000" pitchFamily="2" charset="2"/>
              <a:buChar char="ü"/>
            </a:pPr>
            <a:r>
              <a:rPr lang="en-US" sz="2000" b="1" i="0" dirty="0">
                <a:solidFill>
                  <a:srgbClr val="2D2D2D"/>
                </a:solidFill>
                <a:effectLst/>
                <a:latin typeface="Times New Roman" panose="02020603050405020304" pitchFamily="18" charset="0"/>
                <a:cs typeface="Times New Roman" panose="02020603050405020304" pitchFamily="18" charset="0"/>
              </a:rPr>
              <a:t>The problem:</a:t>
            </a:r>
            <a:r>
              <a:rPr lang="en-US" sz="2000" b="0" i="0" dirty="0">
                <a:solidFill>
                  <a:srgbClr val="2D2D2D"/>
                </a:solidFill>
                <a:effectLst/>
                <a:latin typeface="Times New Roman" panose="02020603050405020304" pitchFamily="18" charset="0"/>
                <a:cs typeface="Times New Roman" panose="02020603050405020304" pitchFamily="18" charset="0"/>
              </a:rPr>
              <a:t> Details of the problem you are presenting.</a:t>
            </a:r>
          </a:p>
          <a:p>
            <a:pPr lvl="1">
              <a:lnSpc>
                <a:spcPct val="200000"/>
              </a:lnSpc>
              <a:buFont typeface="Wingdings" panose="05000000000000000000" pitchFamily="2" charset="2"/>
              <a:buChar char="ü"/>
            </a:pPr>
            <a:r>
              <a:rPr lang="en-US" sz="2000" b="1" i="0" dirty="0">
                <a:solidFill>
                  <a:srgbClr val="2D2D2D"/>
                </a:solidFill>
                <a:effectLst/>
                <a:latin typeface="Times New Roman" panose="02020603050405020304" pitchFamily="18" charset="0"/>
                <a:cs typeface="Times New Roman" panose="02020603050405020304" pitchFamily="18" charset="0"/>
              </a:rPr>
              <a:t>The proposed solution: </a:t>
            </a:r>
            <a:r>
              <a:rPr lang="en-US" sz="2000" b="0" i="0" dirty="0">
                <a:solidFill>
                  <a:srgbClr val="2D2D2D"/>
                </a:solidFill>
                <a:effectLst/>
                <a:latin typeface="Times New Roman" panose="02020603050405020304" pitchFamily="18" charset="0"/>
                <a:cs typeface="Times New Roman" panose="02020603050405020304" pitchFamily="18" charset="0"/>
              </a:rPr>
              <a:t>Details of your proposed solution.</a:t>
            </a:r>
          </a:p>
          <a:p>
            <a:pPr lvl="1">
              <a:lnSpc>
                <a:spcPct val="200000"/>
              </a:lnSpc>
              <a:buFont typeface="Wingdings" panose="05000000000000000000" pitchFamily="2" charset="2"/>
              <a:buChar char="ü"/>
            </a:pPr>
            <a:r>
              <a:rPr lang="en-US" sz="2000" b="1" dirty="0">
                <a:solidFill>
                  <a:srgbClr val="2D2D2D"/>
                </a:solidFill>
                <a:latin typeface="Times New Roman" panose="02020603050405020304" pitchFamily="18" charset="0"/>
                <a:cs typeface="Times New Roman" panose="02020603050405020304" pitchFamily="18" charset="0"/>
              </a:rPr>
              <a:t>How</a:t>
            </a:r>
            <a:r>
              <a:rPr lang="en-US" sz="2000" b="1" i="0" dirty="0">
                <a:solidFill>
                  <a:srgbClr val="2D2D2D"/>
                </a:solidFill>
                <a:effectLst/>
                <a:latin typeface="Times New Roman" panose="02020603050405020304" pitchFamily="18" charset="0"/>
                <a:cs typeface="Times New Roman" panose="02020603050405020304" pitchFamily="18" charset="0"/>
              </a:rPr>
              <a:t> the solution fixes the problem and how it will be implemented</a:t>
            </a:r>
            <a:endParaRPr lang="en-US" sz="2000" dirty="0">
              <a:latin typeface="Times New Roman" panose="02020603050405020304" pitchFamily="18" charset="0"/>
              <a:cs typeface="Times New Roman" panose="02020603050405020304" pitchFamily="18" charset="0"/>
            </a:endParaRPr>
          </a:p>
          <a:p>
            <a:pPr marL="514350" indent="-514350" algn="just">
              <a:lnSpc>
                <a:spcPct val="200000"/>
              </a:lnSpc>
              <a:buFont typeface="+mj-lt"/>
              <a:buAutoNum type="arabicPeriod"/>
            </a:pPr>
            <a:endParaRPr lang="en-US" sz="2800" dirty="0"/>
          </a:p>
        </p:txBody>
      </p:sp>
    </p:spTree>
    <p:extLst>
      <p:ext uri="{BB962C8B-B14F-4D97-AF65-F5344CB8AC3E}">
        <p14:creationId xmlns:p14="http://schemas.microsoft.com/office/powerpoint/2010/main" val="192407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4E52D-B955-7DE8-9B49-C441A15B6FB3}"/>
              </a:ext>
            </a:extLst>
          </p:cNvPr>
          <p:cNvSpPr>
            <a:spLocks noGrp="1"/>
          </p:cNvSpPr>
          <p:nvPr>
            <p:ph type="title"/>
          </p:nvPr>
        </p:nvSpPr>
        <p:spPr/>
        <p:txBody>
          <a:bodyPr/>
          <a:lstStyle/>
          <a:p>
            <a:r>
              <a:rPr lang="en-IN" dirty="0"/>
              <a:t>project selection</a:t>
            </a:r>
          </a:p>
        </p:txBody>
      </p:sp>
      <p:sp>
        <p:nvSpPr>
          <p:cNvPr id="3" name="Content Placeholder 2">
            <a:extLst>
              <a:ext uri="{FF2B5EF4-FFF2-40B4-BE49-F238E27FC236}">
                <a16:creationId xmlns:a16="http://schemas.microsoft.com/office/drawing/2014/main" id="{D34267C0-7272-06BF-8B6A-EF04D4746D0F}"/>
              </a:ext>
            </a:extLst>
          </p:cNvPr>
          <p:cNvSpPr txBox="1">
            <a:spLocks/>
          </p:cNvSpPr>
          <p:nvPr/>
        </p:nvSpPr>
        <p:spPr>
          <a:xfrm>
            <a:off x="434330" y="1700808"/>
            <a:ext cx="8424936" cy="504056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514350" indent="-514350" algn="just">
              <a:lnSpc>
                <a:spcPct val="150000"/>
              </a:lnSpc>
              <a:buFont typeface="+mj-lt"/>
              <a:buAutoNum type="arabicPeriod"/>
            </a:pPr>
            <a:r>
              <a:rPr lang="en-US" sz="2800" dirty="0"/>
              <a:t>Startup based approach</a:t>
            </a:r>
          </a:p>
          <a:p>
            <a:pPr marL="514350" indent="-514350" algn="just">
              <a:lnSpc>
                <a:spcPct val="150000"/>
              </a:lnSpc>
              <a:buFont typeface="+mj-lt"/>
              <a:buAutoNum type="arabicPeriod"/>
            </a:pPr>
            <a:r>
              <a:rPr lang="en-US" sz="2800" dirty="0"/>
              <a:t>Innovative Ideas</a:t>
            </a:r>
          </a:p>
          <a:p>
            <a:pPr marL="514350" indent="-514350" algn="just">
              <a:lnSpc>
                <a:spcPct val="150000"/>
              </a:lnSpc>
              <a:buFont typeface="+mj-lt"/>
              <a:buAutoNum type="arabicPeriod"/>
            </a:pPr>
            <a:r>
              <a:rPr lang="en-US" sz="2800" dirty="0"/>
              <a:t>Real time projects</a:t>
            </a:r>
          </a:p>
          <a:p>
            <a:pPr marL="514350" indent="-514350" algn="just">
              <a:lnSpc>
                <a:spcPct val="150000"/>
              </a:lnSpc>
              <a:buFont typeface="+mj-lt"/>
              <a:buAutoNum type="arabicPeriod"/>
            </a:pPr>
            <a:r>
              <a:rPr lang="en-US" sz="2800" dirty="0"/>
              <a:t>Executable presentable topics</a:t>
            </a:r>
          </a:p>
          <a:p>
            <a:pPr marL="514350" indent="-514350" algn="just">
              <a:lnSpc>
                <a:spcPct val="150000"/>
              </a:lnSpc>
              <a:buFont typeface="+mj-lt"/>
              <a:buAutoNum type="arabicPeriod"/>
            </a:pPr>
            <a:r>
              <a:rPr lang="en-US" sz="2800" dirty="0"/>
              <a:t>Statistical approach</a:t>
            </a:r>
          </a:p>
          <a:p>
            <a:pPr lvl="2" algn="just">
              <a:lnSpc>
                <a:spcPct val="150000"/>
              </a:lnSpc>
              <a:buFont typeface="Wingdings" panose="05000000000000000000" pitchFamily="2" charset="2"/>
              <a:buChar char="v"/>
            </a:pPr>
            <a:r>
              <a:rPr lang="en-US" sz="2000" dirty="0"/>
              <a:t>Frequency or nominal data</a:t>
            </a:r>
          </a:p>
          <a:p>
            <a:pPr lvl="2" algn="just">
              <a:lnSpc>
                <a:spcPct val="150000"/>
              </a:lnSpc>
              <a:buFont typeface="Wingdings" panose="05000000000000000000" pitchFamily="2" charset="2"/>
              <a:buChar char="v"/>
            </a:pPr>
            <a:r>
              <a:rPr lang="en-US" sz="2000" dirty="0"/>
              <a:t>Ranking or ordinal data</a:t>
            </a:r>
          </a:p>
          <a:p>
            <a:pPr lvl="2" algn="just">
              <a:lnSpc>
                <a:spcPct val="150000"/>
              </a:lnSpc>
              <a:buFont typeface="Wingdings" panose="05000000000000000000" pitchFamily="2" charset="2"/>
              <a:buChar char="v"/>
            </a:pPr>
            <a:r>
              <a:rPr lang="en-US" sz="2000" dirty="0"/>
              <a:t>Measurable values</a:t>
            </a:r>
          </a:p>
          <a:p>
            <a:pPr marL="514350" indent="-514350" algn="just">
              <a:lnSpc>
                <a:spcPct val="150000"/>
              </a:lnSpc>
              <a:buFont typeface="+mj-lt"/>
              <a:buAutoNum type="arabicPeriod"/>
            </a:pPr>
            <a:endParaRPr lang="en-US" sz="2800" dirty="0"/>
          </a:p>
        </p:txBody>
      </p:sp>
    </p:spTree>
    <p:extLst>
      <p:ext uri="{BB962C8B-B14F-4D97-AF65-F5344CB8AC3E}">
        <p14:creationId xmlns:p14="http://schemas.microsoft.com/office/powerpoint/2010/main" val="2318489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4E3B3-CCA0-2584-CDE2-7D4D8D7CB3C5}"/>
              </a:ext>
            </a:extLst>
          </p:cNvPr>
          <p:cNvSpPr>
            <a:spLocks noGrp="1"/>
          </p:cNvSpPr>
          <p:nvPr>
            <p:ph type="title"/>
          </p:nvPr>
        </p:nvSpPr>
        <p:spPr/>
        <p:txBody>
          <a:bodyPr/>
          <a:lstStyle/>
          <a:p>
            <a:r>
              <a:rPr lang="en-IN" dirty="0"/>
              <a:t>TABLE OF CONTENTS</a:t>
            </a:r>
          </a:p>
        </p:txBody>
      </p:sp>
      <p:pic>
        <p:nvPicPr>
          <p:cNvPr id="4" name="Picture 3">
            <a:extLst>
              <a:ext uri="{FF2B5EF4-FFF2-40B4-BE49-F238E27FC236}">
                <a16:creationId xmlns:a16="http://schemas.microsoft.com/office/drawing/2014/main" id="{984CD949-2558-579F-B682-0B884B8A102D}"/>
              </a:ext>
            </a:extLst>
          </p:cNvPr>
          <p:cNvPicPr>
            <a:picLocks noChangeAspect="1"/>
          </p:cNvPicPr>
          <p:nvPr/>
        </p:nvPicPr>
        <p:blipFill>
          <a:blip r:embed="rId2"/>
          <a:stretch>
            <a:fillRect/>
          </a:stretch>
        </p:blipFill>
        <p:spPr>
          <a:xfrm>
            <a:off x="848816" y="1417638"/>
            <a:ext cx="7467600" cy="5219968"/>
          </a:xfrm>
          <a:prstGeom prst="rect">
            <a:avLst/>
          </a:prstGeom>
        </p:spPr>
      </p:pic>
    </p:spTree>
    <p:extLst>
      <p:ext uri="{BB962C8B-B14F-4D97-AF65-F5344CB8AC3E}">
        <p14:creationId xmlns:p14="http://schemas.microsoft.com/office/powerpoint/2010/main" val="2523590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D34DA-0AFD-EA19-DDC7-D99CECEAB2F8}"/>
              </a:ext>
            </a:extLst>
          </p:cNvPr>
          <p:cNvSpPr>
            <a:spLocks noGrp="1"/>
          </p:cNvSpPr>
          <p:nvPr>
            <p:ph type="title"/>
          </p:nvPr>
        </p:nvSpPr>
        <p:spPr/>
        <p:txBody>
          <a:bodyPr>
            <a:normAutofit/>
          </a:bodyPr>
          <a:lstStyle/>
          <a:p>
            <a:r>
              <a:rPr lang="en-US" sz="3200" dirty="0"/>
              <a:t>Research Documentation</a:t>
            </a:r>
            <a:endParaRPr lang="en-IN" sz="3200" dirty="0"/>
          </a:p>
        </p:txBody>
      </p:sp>
      <p:sp>
        <p:nvSpPr>
          <p:cNvPr id="3" name="Content Placeholder 2">
            <a:extLst>
              <a:ext uri="{FF2B5EF4-FFF2-40B4-BE49-F238E27FC236}">
                <a16:creationId xmlns:a16="http://schemas.microsoft.com/office/drawing/2014/main" id="{C3F5BC17-5255-D29D-66FF-F1F904A53B7F}"/>
              </a:ext>
            </a:extLst>
          </p:cNvPr>
          <p:cNvSpPr>
            <a:spLocks noGrp="1"/>
          </p:cNvSpPr>
          <p:nvPr>
            <p:ph sz="quarter" idx="1"/>
          </p:nvPr>
        </p:nvSpPr>
        <p:spPr>
          <a:xfrm>
            <a:off x="827584" y="1709610"/>
            <a:ext cx="8064896" cy="4959750"/>
          </a:xfrm>
        </p:spPr>
        <p:txBody>
          <a:bodyPr>
            <a:normAutofit fontScale="85000" lnSpcReduction="20000"/>
          </a:bodyPr>
          <a:lstStyle/>
          <a:p>
            <a:pPr marL="342900" lvl="0" indent="-342900">
              <a:lnSpc>
                <a:spcPct val="107000"/>
              </a:lnSpc>
              <a:buFont typeface="+mj-lt"/>
              <a:buAutoNum type="arabicPeriod"/>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Title and Aim </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Abstract</a:t>
            </a:r>
          </a:p>
          <a:p>
            <a:pPr marL="342900" lvl="0" indent="-342900">
              <a:lnSpc>
                <a:spcPct val="107000"/>
              </a:lnSpc>
              <a:buFont typeface="+mj-lt"/>
              <a:buAutoNum type="arabicPeriod"/>
            </a:pPr>
            <a:r>
              <a:rPr lang="en-IN" b="1" kern="100" dirty="0">
                <a:effectLst/>
                <a:latin typeface="Calibri" panose="020F0502020204030204" pitchFamily="34" charset="0"/>
                <a:ea typeface="Calibri" panose="020F0502020204030204" pitchFamily="34" charset="0"/>
                <a:cs typeface="Times New Roman" panose="02020603050405020304" pitchFamily="18" charset="0"/>
              </a:rPr>
              <a:t>Problem statement</a:t>
            </a: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Introduction</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Review of Literature</a:t>
            </a:r>
          </a:p>
          <a:p>
            <a:pPr marL="342900" lvl="0" indent="-342900">
              <a:lnSpc>
                <a:spcPct val="107000"/>
              </a:lnSpc>
              <a:buFont typeface="+mj-lt"/>
              <a:buAutoNum type="arabicPeriod"/>
            </a:pPr>
            <a:r>
              <a:rPr lang="en-IN" b="1" kern="100" dirty="0">
                <a:latin typeface="Calibri" panose="020F0502020204030204" pitchFamily="34" charset="0"/>
                <a:ea typeface="Calibri" panose="020F0502020204030204" pitchFamily="34" charset="0"/>
                <a:cs typeface="Times New Roman" panose="02020603050405020304" pitchFamily="18" charset="0"/>
              </a:rPr>
              <a:t>H/w and S/w Requirements</a:t>
            </a:r>
          </a:p>
          <a:p>
            <a:pPr marL="342900" lvl="0" indent="-342900">
              <a:lnSpc>
                <a:spcPct val="107000"/>
              </a:lnSpc>
              <a:buFont typeface="+mj-lt"/>
              <a:buAutoNum type="arabicPeriod"/>
            </a:pPr>
            <a:r>
              <a:rPr lang="en-IN" b="1" kern="100" dirty="0">
                <a:effectLst/>
                <a:latin typeface="Calibri" panose="020F0502020204030204" pitchFamily="34" charset="0"/>
                <a:ea typeface="Calibri" panose="020F0502020204030204" pitchFamily="34" charset="0"/>
                <a:cs typeface="Times New Roman" panose="02020603050405020304" pitchFamily="18" charset="0"/>
              </a:rPr>
              <a:t>Existing and Proposed System</a:t>
            </a: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Project Architecture</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Project Modules</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Proposed Methodology</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System design</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Results and parameters</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Conclusion</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References</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849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73BCF-1EB1-5573-6D2F-304531FEFE1A}"/>
              </a:ext>
            </a:extLst>
          </p:cNvPr>
          <p:cNvSpPr>
            <a:spLocks noGrp="1"/>
          </p:cNvSpPr>
          <p:nvPr>
            <p:ph type="title"/>
          </p:nvPr>
        </p:nvSpPr>
        <p:spPr>
          <a:xfrm>
            <a:off x="457200" y="116632"/>
            <a:ext cx="7467600" cy="1143000"/>
          </a:xfrm>
        </p:spPr>
        <p:txBody>
          <a:bodyPr/>
          <a:lstStyle/>
          <a:p>
            <a:r>
              <a:rPr lang="en-US" dirty="0"/>
              <a:t>PROJECT DETAILS</a:t>
            </a:r>
            <a:endParaRPr lang="en-IN" dirty="0"/>
          </a:p>
        </p:txBody>
      </p:sp>
      <p:sp>
        <p:nvSpPr>
          <p:cNvPr id="6" name="Content Placeholder 5">
            <a:extLst>
              <a:ext uri="{FF2B5EF4-FFF2-40B4-BE49-F238E27FC236}">
                <a16:creationId xmlns:a16="http://schemas.microsoft.com/office/drawing/2014/main" id="{CEE2AFC9-5C3D-DCAF-15B0-BDAAAD9F0097}"/>
              </a:ext>
            </a:extLst>
          </p:cNvPr>
          <p:cNvSpPr>
            <a:spLocks noGrp="1"/>
          </p:cNvSpPr>
          <p:nvPr>
            <p:ph sz="quarter" idx="1"/>
          </p:nvPr>
        </p:nvSpPr>
        <p:spPr>
          <a:xfrm>
            <a:off x="1187624" y="1628800"/>
            <a:ext cx="7467600" cy="4873752"/>
          </a:xfrm>
        </p:spPr>
        <p:txBody>
          <a:bodyPr>
            <a:normAutofit fontScale="92500" lnSpcReduction="20000"/>
          </a:bodyPr>
          <a:lstStyle/>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STUDENT NAME</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CLASS</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REGISTER NUMBER</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CONTACT NO.</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PROJECT TOPIC NAME</a:t>
            </a:r>
          </a:p>
          <a:p>
            <a:pPr marL="342900" indent="-342900" algn="just">
              <a:lnSpc>
                <a:spcPct val="107000"/>
              </a:lnSpc>
              <a:spcAft>
                <a:spcPts val="800"/>
              </a:spcAft>
              <a:buFont typeface="+mj-lt"/>
              <a:buAutoNum type="arabicPeriod"/>
            </a:pPr>
            <a:r>
              <a:rPr lang="en-IN" b="1" kern="100" dirty="0">
                <a:effectLst/>
                <a:latin typeface="Calibri" panose="020F0502020204030204" pitchFamily="34" charset="0"/>
                <a:ea typeface="Calibri" panose="020F0502020204030204" pitchFamily="34" charset="0"/>
                <a:cs typeface="Times New Roman" panose="02020603050405020304" pitchFamily="18" charset="0"/>
              </a:rPr>
              <a:t>PROBLEM STATEMENT</a:t>
            </a: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PLATFORM USED</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FRONT END SOFTWARE</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BACKEND SOFTWARE</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TECHNOLOGY / DOMAIN USED</a:t>
            </a:r>
            <a:endParaRPr lang="en-IN"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38157221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335</TotalTime>
  <Words>792</Words>
  <Application>Microsoft Office PowerPoint</Application>
  <PresentationFormat>On-screen Show (4:3)</PresentationFormat>
  <Paragraphs>117</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Calibri</vt:lpstr>
      <vt:lpstr>Century Schoolbook</vt:lpstr>
      <vt:lpstr>Times New Roman</vt:lpstr>
      <vt:lpstr>Wingdings</vt:lpstr>
      <vt:lpstr>Wingdings 2</vt:lpstr>
      <vt:lpstr>Oriel</vt:lpstr>
      <vt:lpstr>Project Based Learning  Outcomes</vt:lpstr>
      <vt:lpstr>Contents</vt:lpstr>
      <vt:lpstr>Research Methodology</vt:lpstr>
      <vt:lpstr>What is a research design?</vt:lpstr>
      <vt:lpstr>The process of research steps</vt:lpstr>
      <vt:lpstr>PowerPoint Presentation</vt:lpstr>
      <vt:lpstr> SIX STEPS IN THE PROCESS OF RESEARCH</vt:lpstr>
      <vt:lpstr>Quantitative Research Methods</vt:lpstr>
      <vt:lpstr>Qualitative Research Method</vt:lpstr>
      <vt:lpstr>Project Based Learning Outcomes</vt:lpstr>
      <vt:lpstr>Guidelines for faculties</vt:lpstr>
      <vt:lpstr>how to frame research question</vt:lpstr>
      <vt:lpstr>Identify the problem statement</vt:lpstr>
      <vt:lpstr>project selection</vt:lpstr>
      <vt:lpstr>TABLE OF CONTENTS</vt:lpstr>
      <vt:lpstr>Research Documentation</vt:lpstr>
      <vt:lpstr>PROJECT DETAILS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 Methodology and Design</dc:title>
  <dc:creator>jst</dc:creator>
  <cp:lastModifiedBy>Lakshmana G</cp:lastModifiedBy>
  <cp:revision>50</cp:revision>
  <dcterms:created xsi:type="dcterms:W3CDTF">2019-11-28T17:20:10Z</dcterms:created>
  <dcterms:modified xsi:type="dcterms:W3CDTF">2024-07-02T06:21:32Z</dcterms:modified>
</cp:coreProperties>
</file>